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FE3"/>
    <a:srgbClr val="019EE3"/>
    <a:srgbClr val="AFDFEB"/>
    <a:srgbClr val="476697"/>
    <a:srgbClr val="1D3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64705E-C9E0-4EF9-9766-2545E5A43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3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8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9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A25DE-8599-4E7E-8026-C9B9510D3F5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65909-67D7-4A24-9EDC-B143156BB5C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AC410B-BD70-41EA-8B34-084EB69FCFF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395969" y="-137564"/>
            <a:ext cx="914886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sz="2800" dirty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Государственное профессиональное образовательное учреждение Тульской области</a:t>
            </a:r>
            <a:br>
              <a:rPr lang="ru-RU" sz="2800" dirty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ru-RU" sz="2800" dirty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«Донской колледж </a:t>
            </a:r>
            <a:r>
              <a:rPr lang="ru-RU" sz="2800" dirty="0">
                <a:solidFill>
                  <a:srgbClr val="039F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информационных</a:t>
            </a:r>
            <a:r>
              <a:rPr lang="ru-RU" sz="2800" dirty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 технологий»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28780" y="1759747"/>
            <a:ext cx="1008324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39FE3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solidFill>
                  <a:srgbClr val="039FE3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dirty="0">
                <a:solidFill>
                  <a:srgbClr val="039F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/>
            </a:r>
            <a:br>
              <a:rPr lang="ru-RU" sz="2400" dirty="0">
                <a:solidFill>
                  <a:srgbClr val="039F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</a:br>
            <a:r>
              <a:rPr lang="ru-RU" sz="2800" dirty="0">
                <a:solidFill>
                  <a:srgbClr val="039F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ИНФОРМАЦИОННОЙ СИСТЕМЫ</a:t>
            </a:r>
          </a:p>
          <a:p>
            <a:pPr algn="ctr"/>
            <a:r>
              <a:rPr lang="ru-RU" sz="2800" dirty="0">
                <a:solidFill>
                  <a:srgbClr val="039F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ПРОИЗВОДСТВО СОКОВ</a:t>
            </a:r>
          </a:p>
          <a:p>
            <a:pPr algn="ctr"/>
            <a:r>
              <a:rPr lang="ru-RU" sz="2800" dirty="0">
                <a:solidFill>
                  <a:srgbClr val="039F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«СОКОЛ»</a:t>
            </a:r>
          </a:p>
          <a:p>
            <a:pPr algn="ctr"/>
            <a:r>
              <a:rPr lang="ru-RU" sz="2800" dirty="0">
                <a:solidFill>
                  <a:srgbClr val="039F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 МДК 02.01</a:t>
            </a:r>
          </a:p>
          <a:p>
            <a:pPr algn="ctr"/>
            <a:r>
              <a:rPr lang="ru-RU" sz="2800" dirty="0">
                <a:solidFill>
                  <a:srgbClr val="039F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«Технология разработки программного обеспечения»</a:t>
            </a:r>
          </a:p>
          <a:p>
            <a:pPr algn="ctr"/>
            <a:endParaRPr lang="ru-RU" sz="4800" dirty="0">
              <a:solidFill>
                <a:srgbClr val="039F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9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134" y="-372884"/>
            <a:ext cx="2132631" cy="21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62869"/>
              </p:ext>
            </p:extLst>
          </p:nvPr>
        </p:nvGraphicFramePr>
        <p:xfrm>
          <a:off x="5351489" y="5626828"/>
          <a:ext cx="6610662" cy="994300"/>
        </p:xfrm>
        <a:graphic>
          <a:graphicData uri="http://schemas.openxmlformats.org/drawingml/2006/table">
            <a:tbl>
              <a:tblPr firstCol="1" bandRow="1">
                <a:tableStyleId>{2D5ABB26-0587-4C30-8999-92F81FD0307C}</a:tableStyleId>
              </a:tblPr>
              <a:tblGrid>
                <a:gridCol w="4009841">
                  <a:extLst>
                    <a:ext uri="{9D8B030D-6E8A-4147-A177-3AD203B41FA5}">
                      <a16:colId xmlns:a16="http://schemas.microsoft.com/office/drawing/2014/main" val="3493463345"/>
                    </a:ext>
                  </a:extLst>
                </a:gridCol>
                <a:gridCol w="2600821">
                  <a:extLst>
                    <a:ext uri="{9D8B030D-6E8A-4147-A177-3AD203B41FA5}">
                      <a16:colId xmlns:a16="http://schemas.microsoft.com/office/drawing/2014/main" val="1980160291"/>
                    </a:ext>
                  </a:extLst>
                </a:gridCol>
              </a:tblGrid>
              <a:tr h="4971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039FE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Студента группы С-20-1</a:t>
                      </a:r>
                      <a:endParaRPr lang="ru-RU" sz="2000" dirty="0">
                        <a:solidFill>
                          <a:srgbClr val="039FE3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039FE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Д.Д Алитовский          </a:t>
                      </a:r>
                      <a:endParaRPr lang="ru-RU" sz="2000">
                        <a:solidFill>
                          <a:srgbClr val="039FE3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2008299"/>
                  </a:ext>
                </a:extLst>
              </a:tr>
              <a:tr h="4971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039FE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</a:t>
                      </a:r>
                      <a:endParaRPr lang="ru-RU" sz="2000">
                        <a:solidFill>
                          <a:srgbClr val="039FE3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039FE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С.М. Гвоздев</a:t>
                      </a:r>
                      <a:endParaRPr lang="ru-RU" sz="2000" dirty="0">
                        <a:solidFill>
                          <a:srgbClr val="039FE3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194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9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КЛИЕНТЫ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2128603" y="1364105"/>
            <a:ext cx="7989757" cy="4900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79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ДОСТАВКА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2282502" y="1439056"/>
            <a:ext cx="7820869" cy="4740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381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ЗАКАЗЫ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1918742" y="1259174"/>
            <a:ext cx="8213994" cy="4978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03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6356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СВЕДЕНИЯ О ЗАКАЗЕ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1957264" y="1229193"/>
            <a:ext cx="8340978" cy="5070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9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ТОВАРЫ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1987385" y="1214205"/>
            <a:ext cx="8422228" cy="5199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21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ИНФОРМАЦИЯ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1633928" y="1394085"/>
            <a:ext cx="8724276" cy="4995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664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1077218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ДЕМОНСТРАЦИЯ РАБОТЫ ПРИЛОЖЕНИЯ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2" name="Пример работы курсовой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21173" y="1626939"/>
            <a:ext cx="8542158" cy="4804964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30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0796" y="748145"/>
            <a:ext cx="9571952" cy="5401479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15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СПАСИБО ЗА ВНИМАНИЕ</a:t>
            </a:r>
            <a:endParaRPr lang="ru-RU" sz="115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01604" y="331993"/>
            <a:ext cx="6020831" cy="523220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ВВЕДЕНИЕ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70786" y="1911889"/>
            <a:ext cx="114824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Объектом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исследования данной курсовой работы является производства соков.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Предметом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исследования является процесс автоматизации внесения данных сотрудниками предприятия в базу данных производства соков.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894080" indent="-4572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Целью</a:t>
            </a: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курсовой работы является разработка информационной системы производства соков «СОКОЛ».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26356" y="273309"/>
            <a:ext cx="6020831" cy="830997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РАЗРАБОТКА ТЕХНИЧЕСКОГО ЗАДАНИЯ</a:t>
            </a:r>
            <a:r>
              <a:rPr lang="ru-RU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.</a:t>
            </a:r>
            <a:endParaRPr lang="ru-RU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4780" y="1694734"/>
            <a:ext cx="1162398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</a:t>
            </a:r>
            <a:r>
              <a:rPr lang="ru-RU" sz="280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ВНУТРЕННЕЙ СТРУКТУРЫ </a:t>
            </a:r>
            <a:r>
              <a:rPr lang="ru-RU" sz="2800" dirty="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продукт даст возможность автоматизировать процесс доставки и заказов сока, путем затрат времени работников заполнять бумажную документацию и позволит минимизировать вероятность возникновения ошибок привоза в различных магазинах, тем самым позволит повысить производительность труда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 smtClean="0">
              <a:solidFill>
                <a:srgbClr val="019EE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настоящего программного продукта будет производиться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2022 на платформе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  <a:endParaRPr 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платформа пользовательского интерфейса для создания клиентских приложений для настольных систем.</a:t>
            </a:r>
            <a:endParaRPr lang="ru-RU" sz="2800" dirty="0" smtClean="0">
              <a:solidFill>
                <a:srgbClr val="019EE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88084" y="227062"/>
            <a:ext cx="6020831" cy="523220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СИСТЕМНЫЕ ТРЕБОВАНИЯ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10947" y="1708800"/>
            <a:ext cx="1137510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3200" dirty="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процессором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Celeron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2,0 ГГц, RAM 1024MB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 </a:t>
            </a:r>
            <a:r>
              <a:rPr lang="ru-RU" sz="3200" dirty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ГБ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свободного пространства на жестком диске;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3200" dirty="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идео </a:t>
            </a:r>
            <a:r>
              <a:rPr lang="ru-RU" sz="3200" dirty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адаптер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VGA с разрешением экрана минимум 800x600 точек, рекомендовано 1280*1024 – крупный шрифт;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перационная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sz="3200" dirty="0" err="1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3200" dirty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3200" dirty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выше;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200" dirty="0" smtClean="0">
                <a:solidFill>
                  <a:srgbClr val="019EE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латформа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.NET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3.0 </a:t>
            </a:r>
            <a:r>
              <a:rPr 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выше.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204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88084" y="227062"/>
            <a:ext cx="6020831" cy="523220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СХЕМА ДАННЫХ</a:t>
            </a:r>
            <a:r>
              <a:rPr lang="ru-RU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.</a:t>
            </a:r>
            <a:endParaRPr lang="ru-RU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053719" y="919640"/>
            <a:ext cx="8289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</a:t>
            </a:r>
            <a:r>
              <a:rPr lang="ru-RU" sz="2400" dirty="0">
                <a:solidFill>
                  <a:srgbClr val="039FE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рисунке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приведены сведения о разработке отношений, необходимых для реализации базы данных, при помощи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ER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диаграмм. </a:t>
            </a:r>
            <a:endParaRPr lang="ru-RU" sz="2400" dirty="0"/>
          </a:p>
        </p:txBody>
      </p:sp>
      <p:pic>
        <p:nvPicPr>
          <p:cNvPr id="7" name="Рисунок 6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76" b="91144" l="9906" r="89858">
                        <a14:foregroundMark x1="11910" y1="37466" x2="11910" y2="37466"/>
                        <a14:foregroundMark x1="23113" y1="56267" x2="23113" y2="56267"/>
                        <a14:foregroundMark x1="15802" y1="51499" x2="23821" y2="57493"/>
                        <a14:foregroundMark x1="38561" y1="30790" x2="55778" y2="56812"/>
                        <a14:foregroundMark x1="38797" y1="6676" x2="56604" y2="19074"/>
                        <a14:foregroundMark x1="63443" y1="40054" x2="80425" y2="46049"/>
                        <a14:foregroundMark x1="38797" y1="67984" x2="55307" y2="91144"/>
                        <a14:foregroundMark x1="29717" y1="43460" x2="29717" y2="46049"/>
                        <a14:foregroundMark x1="31132" y1="42916" x2="40212" y2="43188"/>
                        <a14:foregroundMark x1="57311" y1="39101" x2="64623" y2="39373"/>
                        <a14:foregroundMark x1="47524" y1="30790" x2="46344" y2="15940"/>
                        <a14:foregroundMark x1="47052" y1="66621" x2="47052" y2="50817"/>
                        <a14:foregroundMark x1="18042" y1="49183" x2="17807" y2="365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7204" y="1700867"/>
            <a:ext cx="6439136" cy="5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0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6295" y="258319"/>
            <a:ext cx="7347135" cy="1077218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ОСНОВНЫЕ РАЗДЕЛЫ ПРИЛОЖЕНИЯ</a:t>
            </a:r>
            <a:r>
              <a:rPr lang="ru-RU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.</a:t>
            </a:r>
            <a:endParaRPr lang="ru-RU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908" y="-102153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23" y="1806737"/>
            <a:ext cx="1057275" cy="4562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6295" y="2043768"/>
            <a:ext cx="7347135" cy="523220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СОТРУДНИКИ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7438" y="2725970"/>
            <a:ext cx="7347135" cy="523220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КЛИЕНТЫ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2566" y="4142171"/>
            <a:ext cx="7347135" cy="523220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ЗАКАЗЫ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2567" y="5558372"/>
            <a:ext cx="7347135" cy="523220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ТОВАРЫ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7438" y="3386355"/>
            <a:ext cx="7347135" cy="523220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ДОСТАВКА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08343" y="4825562"/>
            <a:ext cx="7347135" cy="523220"/>
          </a:xfrm>
          <a:prstGeom prst="rect">
            <a:avLst/>
          </a:prstGeom>
          <a:noFill/>
          <a:ln>
            <a:noFill/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СВЕДЕНИЯ О ЗАКАЗЕ</a:t>
            </a:r>
            <a:endParaRPr lang="ru-RU" sz="28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5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СТРАНИЦА АВТОРИЗАЦИИ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5"/>
          <a:stretch>
            <a:fillRect/>
          </a:stretch>
        </p:blipFill>
        <p:spPr>
          <a:xfrm>
            <a:off x="2218545" y="1364104"/>
            <a:ext cx="7839856" cy="4691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51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ГЛАВНОЕ ОКНО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2353456" y="1454045"/>
            <a:ext cx="7510072" cy="4538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41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817" y="-1043821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sun9-20.userapi.com/impf/c845020/v845020502/2e6a8/U6S5KFDq3jg.jpg?size=2000x2000&amp;quality=96&amp;sign=befb3547446a09c9f763cd965a4852ef&amp;type=album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950" y1="46050" x2="52500" y2="34450"/>
                        <a14:foregroundMark x1="38150" y1="65150" x2="39150" y2="62250"/>
                        <a14:foregroundMark x1="45050" y1="60550" x2="45700" y2="63100"/>
                        <a14:foregroundMark x1="53150" y1="62500" x2="53900" y2="61950"/>
                        <a14:foregroundMark x1="58000" y1="60050" x2="59750" y2="60000"/>
                        <a14:backgroundMark x1="33300" y1="42850" x2="33400" y2="42950"/>
                        <a14:backgroundMark x1="41000" y1="60950" x2="41000" y2="60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35" y="-1043822"/>
            <a:ext cx="3926925" cy="392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8084" y="227062"/>
            <a:ext cx="6020831" cy="584775"/>
          </a:xfrm>
          <a:prstGeom prst="rect">
            <a:avLst/>
          </a:prstGeom>
          <a:noFill/>
          <a:ln>
            <a:solidFill>
              <a:srgbClr val="AFDFEB"/>
            </a:solidFill>
            <a:prstDash val="sysDot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019EE3"/>
                </a:solidFill>
                <a:effectLst>
                  <a:glow rad="101600">
                    <a:schemeClr val="accent1">
                      <a:lumMod val="20000"/>
                      <a:lumOff val="80000"/>
                      <a:alpha val="60000"/>
                    </a:schemeClr>
                  </a:glow>
                </a:effectLst>
                <a:latin typeface="Georgia" panose="02040502050405020303" pitchFamily="18" charset="0"/>
              </a:rPr>
              <a:t>СОТРУДНИКИ</a:t>
            </a:r>
            <a:endParaRPr lang="ru-RU" sz="3200" dirty="0">
              <a:solidFill>
                <a:srgbClr val="019EE3"/>
              </a:solidFill>
              <a:effectLst>
                <a:glow rad="101600">
                  <a:schemeClr val="accent1">
                    <a:lumMod val="20000"/>
                    <a:lumOff val="80000"/>
                    <a:alpha val="60000"/>
                  </a:schemeClr>
                </a:glow>
              </a:effectLst>
              <a:latin typeface="Georgia" panose="02040502050405020303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1946848" y="1289155"/>
            <a:ext cx="8441336" cy="5144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410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216</Words>
  <Application>Microsoft Office PowerPoint</Application>
  <PresentationFormat>Широкоэкранный</PresentationFormat>
  <Paragraphs>46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Алёна Серёжкина</cp:lastModifiedBy>
  <cp:revision>26</cp:revision>
  <dcterms:created xsi:type="dcterms:W3CDTF">2020-10-04T10:32:20Z</dcterms:created>
  <dcterms:modified xsi:type="dcterms:W3CDTF">2022-12-26T08:45:14Z</dcterms:modified>
</cp:coreProperties>
</file>